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57" r:id="rId1"/>
  </p:sldMasterIdLst>
  <p:notesMasterIdLst>
    <p:notesMasterId r:id="rId9"/>
  </p:notesMasterIdLst>
  <p:handoutMasterIdLst>
    <p:handoutMasterId r:id="rId10"/>
  </p:handoutMasterIdLst>
  <p:sldIdLst>
    <p:sldId id="256" r:id="rId2"/>
    <p:sldId id="2207" r:id="rId3"/>
    <p:sldId id="2208" r:id="rId4"/>
    <p:sldId id="2204" r:id="rId5"/>
    <p:sldId id="2206" r:id="rId6"/>
    <p:sldId id="2205" r:id="rId7"/>
    <p:sldId id="2203" r:id="rId8"/>
  </p:sldIdLst>
  <p:sldSz cx="9906000" cy="6858000" type="A4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79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8CBAD"/>
    <a:srgbClr val="FFE699"/>
    <a:srgbClr val="C5E0B4"/>
    <a:srgbClr val="D9D9D9"/>
    <a:srgbClr val="3333CC"/>
    <a:srgbClr val="FFEBEC"/>
    <a:srgbClr val="EFF7F0"/>
    <a:srgbClr val="F6EDE1"/>
    <a:srgbClr val="C0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3810" autoAdjust="0"/>
  </p:normalViewPr>
  <p:slideViewPr>
    <p:cSldViewPr snapToGrid="0">
      <p:cViewPr varScale="1">
        <p:scale>
          <a:sx n="62" d="100"/>
          <a:sy n="62" d="100"/>
        </p:scale>
        <p:origin x="1158" y="20"/>
      </p:cViewPr>
      <p:guideLst>
        <p:guide orient="horz" pos="1679"/>
        <p:guide pos="3120"/>
      </p:guideLst>
    </p:cSldViewPr>
  </p:slideViewPr>
  <p:outlineViewPr>
    <p:cViewPr>
      <p:scale>
        <a:sx n="33" d="100"/>
        <a:sy n="33" d="100"/>
      </p:scale>
      <p:origin x="0" y="84"/>
    </p:cViewPr>
  </p:outlineViewPr>
  <p:notesTextViewPr>
    <p:cViewPr>
      <p:scale>
        <a:sx n="99" d="100"/>
        <a:sy n="99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10" d="100"/>
          <a:sy n="110" d="100"/>
        </p:scale>
        <p:origin x="-2388" y="1356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33" tIns="45867" rIns="91733" bIns="45867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宋体" pitchFamily="2" charset="-122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90" y="2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33" tIns="45867" rIns="91733" bIns="45867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宋体" pitchFamily="2" charset="-122"/>
                <a:ea typeface="+mn-ea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220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33" tIns="45867" rIns="91733" bIns="45867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宋体" pitchFamily="2" charset="-122"/>
                <a:ea typeface="+mn-ea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90" y="9430220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33" tIns="45867" rIns="91733" bIns="4586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宋体" pitchFamily="2" charset="-122"/>
                <a:ea typeface="+mn-ea"/>
              </a:defRPr>
            </a:lvl1pPr>
          </a:lstStyle>
          <a:p>
            <a:pPr>
              <a:defRPr/>
            </a:pPr>
            <a:fld id="{DDB9F070-3809-45ED-B9C9-761149AABF48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40785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33" tIns="45867" rIns="91733" bIns="45867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宋体" pitchFamily="2" charset="-122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90" y="2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33" tIns="45867" rIns="91733" bIns="45867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宋体" pitchFamily="2" charset="-122"/>
                <a:ea typeface="+mn-ea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9" y="4716708"/>
            <a:ext cx="5435600" cy="4467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33" tIns="45867" rIns="91733" bIns="458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  <a:endParaRPr lang="en-US" altLang="zh-CN" noProof="0"/>
          </a:p>
          <a:p>
            <a:pPr lvl="1"/>
            <a:r>
              <a:rPr lang="en-US" altLang="zh-CN" noProof="0"/>
              <a:t>5656</a:t>
            </a:r>
          </a:p>
          <a:p>
            <a:pPr lvl="2"/>
            <a:r>
              <a:rPr lang="zh-CN" altLang="en-US" noProof="0"/>
              <a:t>第三级</a:t>
            </a:r>
            <a:endParaRPr lang="en-US" altLang="zh-CN" noProof="0"/>
          </a:p>
          <a:p>
            <a:pPr lvl="3"/>
            <a:r>
              <a:rPr lang="zh-CN" altLang="en-US" noProof="0"/>
              <a:t>第四级</a:t>
            </a:r>
            <a:endParaRPr lang="en-US" altLang="zh-CN" noProof="0"/>
          </a:p>
          <a:p>
            <a:pPr lvl="4"/>
            <a:r>
              <a:rPr lang="zh-CN" altLang="en-US" noProof="0"/>
              <a:t>第五级</a:t>
            </a:r>
            <a:endParaRPr lang="en-US" altLang="zh-CN" noProof="0"/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220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33" tIns="45867" rIns="91733" bIns="45867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宋体" pitchFamily="2" charset="-122"/>
                <a:ea typeface="+mn-ea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90" y="9430220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33" tIns="45867" rIns="91733" bIns="4586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宋体" pitchFamily="2" charset="-122"/>
                <a:ea typeface="+mn-ea"/>
              </a:defRPr>
            </a:lvl1pPr>
          </a:lstStyle>
          <a:p>
            <a:pPr>
              <a:defRPr/>
            </a:pPr>
            <a:fld id="{5F948D12-5B45-471A-8A76-A34678A31677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10012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5332" indent="-286666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6665" indent="-2293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5331" indent="-2293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63997" indent="-2293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22664" indent="-2293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81329" indent="-2293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39995" indent="-2293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98661" indent="-2293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7588DFB4-7C0A-40DC-8A0D-8AF9EAC19495}" type="slidenum">
              <a:rPr lang="zh-CN" altLang="en-US" smtClean="0">
                <a:latin typeface="宋体" pitchFamily="2" charset="-122"/>
              </a:rPr>
              <a:pPr eaLnBrk="1" hangingPunct="1">
                <a:defRPr/>
              </a:pPr>
              <a:t>1</a:t>
            </a:fld>
            <a:endParaRPr lang="en-US" altLang="zh-CN" dirty="0">
              <a:latin typeface="宋体" pitchFamily="2" charset="-122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>
              <a:latin typeface="宋体" charset="-122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390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宋体" charset="-122"/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8D135D-B2E1-4546-840D-CAFA86DDC1D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045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宋体" charset="-122"/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8D135D-B2E1-4546-840D-CAFA86DDC1D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498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宋体" charset="-122"/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8D135D-B2E1-4546-840D-CAFA86DDC1D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000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>
              <a:latin typeface="宋体" charset="-122"/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8D135D-B2E1-4546-840D-CAFA86DDC1D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16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>
              <a:latin typeface="宋体" charset="-122"/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8D135D-B2E1-4546-840D-CAFA86DDC1D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39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宋体" charset="-122"/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8D135D-B2E1-4546-840D-CAFA86DDC1D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5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950" y="1679700"/>
            <a:ext cx="8420100" cy="212725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270250"/>
            <a:ext cx="69342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zh-CN" altLang="en-US"/>
              <a:t>单击此处编辑母版副标题样式</a:t>
            </a: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ACE9F9-2339-47EF-8410-3CC54A6493E2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13" name="Rectangle 10"/>
          <p:cNvSpPr>
            <a:spLocks noChangeArrowheads="1"/>
          </p:cNvSpPr>
          <p:nvPr userDrawn="1"/>
        </p:nvSpPr>
        <p:spPr bwMode="auto">
          <a:xfrm flipV="1">
            <a:off x="301340" y="1444533"/>
            <a:ext cx="9303320" cy="72009"/>
          </a:xfrm>
          <a:prstGeom prst="rect">
            <a:avLst/>
          </a:prstGeom>
          <a:solidFill>
            <a:schemeClr val="tx2"/>
          </a:solidFill>
          <a:ln w="9525" cmpd="dbl">
            <a:solidFill>
              <a:srgbClr val="0070C0"/>
            </a:solidFill>
            <a:miter lim="800000"/>
            <a:headEnd/>
            <a:tailEnd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270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76527-8A23-463A-A3F5-7D8E21E74298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000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81850" y="277813"/>
            <a:ext cx="222885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277813"/>
            <a:ext cx="6534150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285E57-3C91-4AAD-8C36-48D9A49C09A1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56359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7813"/>
            <a:ext cx="89154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95300" y="1600200"/>
            <a:ext cx="43815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029200" y="1600200"/>
            <a:ext cx="43815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029200" y="3941763"/>
            <a:ext cx="43815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2C954C-063D-4132-AFF7-D6C33A2CABD5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7566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7813"/>
            <a:ext cx="89154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95300" y="1600200"/>
            <a:ext cx="43815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5029200" y="1600200"/>
            <a:ext cx="4381500" cy="4530725"/>
          </a:xfrm>
        </p:spPr>
        <p:txBody>
          <a:bodyPr/>
          <a:lstStyle/>
          <a:p>
            <a:pPr lvl="0"/>
            <a:r>
              <a:rPr lang="zh-CN" altLang="en-US" noProof="0"/>
              <a:t>单击图标添加剪 贴画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FCEBCA-2923-47CE-9644-0809EDAF6112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590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79534" y="107537"/>
            <a:ext cx="8915400" cy="9366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548F07-C921-477C-93AE-EE81E7406299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1511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7E0377-6D5E-40EC-A39B-BF408A2E10BD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036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70865F-B02C-4990-B811-50DC9BDCF57A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7374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44624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DBB4E4-A5B7-4615-9AB7-A4C47FFA473F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2300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1B0913-F65F-479A-9135-3C1CAF4A37D8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2964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537450" y="6356350"/>
            <a:ext cx="23114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DB5D0D-21C5-4694-ADD6-5CE844F78D06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8453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F4306B-771B-4F4C-BCB4-DCFADCC29374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0238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CE386-CFA7-4320-9898-61C8B55F8779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3698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44450"/>
            <a:ext cx="89154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268413"/>
            <a:ext cx="8915400" cy="486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en-US" altLang="zh-CN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8400"/>
            <a:ext cx="231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64425" y="6242050"/>
            <a:ext cx="231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j-lt"/>
                <a:ea typeface="宋体" pitchFamily="2" charset="-122"/>
              </a:defRPr>
            </a:lvl1pPr>
          </a:lstStyle>
          <a:p>
            <a:pPr>
              <a:defRPr/>
            </a:pPr>
            <a:fld id="{F0548F07-C921-477C-93AE-EE81E7406299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>
            <a:off x="523875" y="1125538"/>
            <a:ext cx="8750300" cy="0"/>
          </a:xfrm>
          <a:prstGeom prst="line">
            <a:avLst/>
          </a:prstGeom>
          <a:noFill/>
          <a:ln w="38100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14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SzPct val="8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" pitchFamily="2" charset="2"/>
        <a:buChar char="w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3193" y="3429000"/>
            <a:ext cx="7479603" cy="886100"/>
          </a:xfrm>
        </p:spPr>
        <p:txBody>
          <a:bodyPr/>
          <a:lstStyle/>
          <a:p>
            <a:br>
              <a:rPr lang="en-US" altLang="zh-CN" b="1" kern="1200" dirty="0">
                <a:solidFill>
                  <a:srgbClr val="8E0000"/>
                </a:solidFill>
                <a:ea typeface="微软雅黑" pitchFamily="34" charset="-122"/>
              </a:rPr>
            </a:br>
            <a:r>
              <a:rPr lang="en-US" altLang="zh-CN" b="1" kern="1200" dirty="0">
                <a:solidFill>
                  <a:srgbClr val="8E0000"/>
                </a:solidFill>
                <a:ea typeface="微软雅黑" pitchFamily="34" charset="-122"/>
              </a:rPr>
              <a:t>SolveGPT</a:t>
            </a:r>
            <a:br>
              <a:rPr lang="en-US" altLang="zh-CN" b="1" kern="1200" dirty="0">
                <a:solidFill>
                  <a:srgbClr val="8E0000"/>
                </a:solidFill>
                <a:ea typeface="微软雅黑" pitchFamily="34" charset="-122"/>
              </a:rPr>
            </a:br>
            <a:r>
              <a:rPr lang="en-US" altLang="zh-CN" b="1" kern="1200" dirty="0">
                <a:solidFill>
                  <a:srgbClr val="8E0000"/>
                </a:solidFill>
                <a:ea typeface="微软雅黑" pitchFamily="34" charset="-122"/>
              </a:rPr>
              <a:t>AI</a:t>
            </a:r>
            <a:r>
              <a:rPr lang="zh-CN" altLang="en-US" b="1" kern="1200" dirty="0">
                <a:solidFill>
                  <a:srgbClr val="8E0000"/>
                </a:solidFill>
                <a:ea typeface="微软雅黑" pitchFamily="34" charset="-122"/>
              </a:rPr>
              <a:t>数学助教</a:t>
            </a:r>
            <a:endParaRPr lang="zh-CN" altLang="en-US" sz="4400" b="1" kern="1200" dirty="0">
              <a:solidFill>
                <a:srgbClr val="8E0000"/>
              </a:solidFill>
              <a:ea typeface="微软雅黑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7B4EA-7C1C-7F89-BED8-851D644DC88E}"/>
              </a:ext>
            </a:extLst>
          </p:cNvPr>
          <p:cNvSpPr txBox="1"/>
          <p:nvPr/>
        </p:nvSpPr>
        <p:spPr>
          <a:xfrm>
            <a:off x="325781" y="570850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+mj-lt"/>
              </a:rPr>
              <a:t>Demo:</a:t>
            </a:r>
          </a:p>
          <a:p>
            <a:r>
              <a:rPr lang="en-US" altLang="zh-CN" sz="2000" b="1" dirty="0">
                <a:latin typeface="+mj-lt"/>
              </a:rPr>
              <a:t>http://110.40.186.52:10000/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6" name="日期占位符 3">
            <a:extLst>
              <a:ext uri="{FF2B5EF4-FFF2-40B4-BE49-F238E27FC236}">
                <a16:creationId xmlns:a16="http://schemas.microsoft.com/office/drawing/2014/main" id="{ADE677D6-A5A0-4C76-A8BD-56217F3F922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3014687" y="5003772"/>
            <a:ext cx="3876617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2023.09.07</a:t>
            </a:r>
          </a:p>
          <a:p>
            <a:pPr algn="ctr" eaLnBrk="1" hangingPunct="1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浙江大学研究生创业项目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3D1A74-26DA-379D-1CA3-C494FCED50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95" y="441141"/>
            <a:ext cx="3126024" cy="837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46"/>
    </mc:Choice>
    <mc:Fallback xmlns="">
      <p:transition advTm="614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44450"/>
            <a:ext cx="8915400" cy="1008063"/>
          </a:xfrm>
        </p:spPr>
        <p:txBody>
          <a:bodyPr/>
          <a:lstStyle/>
          <a:p>
            <a:pPr algn="l">
              <a:defRPr/>
            </a:pPr>
            <a:r>
              <a:rPr lang="en-US" altLang="zh-CN" sz="3600" b="1" kern="1200" dirty="0">
                <a:solidFill>
                  <a:srgbClr val="8E0000"/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r>
              <a:rPr lang="zh-CN" altLang="en-US" sz="3600" b="1" kern="1200" dirty="0">
                <a:solidFill>
                  <a:srgbClr val="8E0000"/>
                </a:solidFill>
                <a:latin typeface="微软雅黑" pitchFamily="34" charset="-122"/>
                <a:ea typeface="微软雅黑" pitchFamily="34" charset="-122"/>
              </a:rPr>
              <a:t>图片说明</a:t>
            </a:r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E44DEB59-386D-46C5-B13D-C8F2889C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441" y="6476509"/>
            <a:ext cx="1002274" cy="266602"/>
          </a:xfrm>
        </p:spPr>
        <p:txBody>
          <a:bodyPr/>
          <a:lstStyle/>
          <a:p>
            <a:pPr>
              <a:defRPr/>
            </a:pPr>
            <a:fld id="{F0548F07-C921-477C-93AE-EE81E7406299}" type="slidenum">
              <a:rPr lang="zh-CN" altLang="en-US" smtClean="0"/>
              <a:t>2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69F010-7A84-0B1D-4CA1-CFFC4857A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98" y="1151564"/>
            <a:ext cx="8470003" cy="450401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3155D9A-CF86-F29D-14DD-CD8377240EFE}"/>
              </a:ext>
            </a:extLst>
          </p:cNvPr>
          <p:cNvSpPr/>
          <p:nvPr/>
        </p:nvSpPr>
        <p:spPr bwMode="auto">
          <a:xfrm>
            <a:off x="865658" y="2347141"/>
            <a:ext cx="1926660" cy="254350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732AB16-44C2-141A-9A1D-FD063E6D5264}"/>
              </a:ext>
            </a:extLst>
          </p:cNvPr>
          <p:cNvSpPr/>
          <p:nvPr/>
        </p:nvSpPr>
        <p:spPr bwMode="auto">
          <a:xfrm>
            <a:off x="865657" y="1802774"/>
            <a:ext cx="1926659" cy="45367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终止符 7">
            <a:extLst>
              <a:ext uri="{FF2B5EF4-FFF2-40B4-BE49-F238E27FC236}">
                <a16:creationId xmlns:a16="http://schemas.microsoft.com/office/drawing/2014/main" id="{3F13FE8A-04AE-939A-2A9B-4FB13624457D}"/>
              </a:ext>
            </a:extLst>
          </p:cNvPr>
          <p:cNvSpPr/>
          <p:nvPr/>
        </p:nvSpPr>
        <p:spPr bwMode="auto">
          <a:xfrm>
            <a:off x="1210003" y="1303752"/>
            <a:ext cx="1657767" cy="453675"/>
          </a:xfrm>
          <a:prstGeom prst="flowChartTerminator">
            <a:avLst/>
          </a:prstGeom>
          <a:solidFill>
            <a:srgbClr val="ECF7F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支持模型</a:t>
            </a:r>
          </a:p>
        </p:txBody>
      </p:sp>
      <p:sp>
        <p:nvSpPr>
          <p:cNvPr id="12" name="终止符 7">
            <a:extLst>
              <a:ext uri="{FF2B5EF4-FFF2-40B4-BE49-F238E27FC236}">
                <a16:creationId xmlns:a16="http://schemas.microsoft.com/office/drawing/2014/main" id="{A24FA4D6-CB4A-B2E1-C334-010C662E41A2}"/>
              </a:ext>
            </a:extLst>
          </p:cNvPr>
          <p:cNvSpPr/>
          <p:nvPr/>
        </p:nvSpPr>
        <p:spPr bwMode="auto">
          <a:xfrm>
            <a:off x="1110730" y="3263077"/>
            <a:ext cx="1657767" cy="453675"/>
          </a:xfrm>
          <a:prstGeom prst="flowChartTerminator">
            <a:avLst/>
          </a:prstGeom>
          <a:solidFill>
            <a:srgbClr val="F6EDE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题目与答案</a:t>
            </a:r>
          </a:p>
        </p:txBody>
      </p:sp>
      <p:sp>
        <p:nvSpPr>
          <p:cNvPr id="13" name="终止符 7">
            <a:extLst>
              <a:ext uri="{FF2B5EF4-FFF2-40B4-BE49-F238E27FC236}">
                <a16:creationId xmlns:a16="http://schemas.microsoft.com/office/drawing/2014/main" id="{2ABCAA12-A0D1-EA7B-4F92-12260A43B457}"/>
              </a:ext>
            </a:extLst>
          </p:cNvPr>
          <p:cNvSpPr/>
          <p:nvPr/>
        </p:nvSpPr>
        <p:spPr bwMode="auto">
          <a:xfrm>
            <a:off x="7137503" y="3489313"/>
            <a:ext cx="1657767" cy="453675"/>
          </a:xfrm>
          <a:prstGeom prst="flowChartTerminator">
            <a:avLst/>
          </a:prstGeom>
          <a:solidFill>
            <a:srgbClr val="EFF7F0"/>
          </a:solidFill>
          <a:ln w="9525" cap="flat" cmpd="sng" algn="ctr">
            <a:solidFill>
              <a:srgbClr val="EFF7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个性化批改</a:t>
            </a:r>
          </a:p>
        </p:txBody>
      </p:sp>
      <p:sp>
        <p:nvSpPr>
          <p:cNvPr id="14" name="终止符 7">
            <a:extLst>
              <a:ext uri="{FF2B5EF4-FFF2-40B4-BE49-F238E27FC236}">
                <a16:creationId xmlns:a16="http://schemas.microsoft.com/office/drawing/2014/main" id="{7E03414F-F897-8F26-4B0B-F8EC922F5A8A}"/>
              </a:ext>
            </a:extLst>
          </p:cNvPr>
          <p:cNvSpPr/>
          <p:nvPr/>
        </p:nvSpPr>
        <p:spPr bwMode="auto">
          <a:xfrm>
            <a:off x="5166986" y="1279745"/>
            <a:ext cx="1482718" cy="430379"/>
          </a:xfrm>
          <a:prstGeom prst="flowChartTerminator">
            <a:avLst/>
          </a:prstGeom>
          <a:solidFill>
            <a:srgbClr val="FFEBE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上传作业图片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65DA35A-0731-0906-E2FB-A8A0060952DB}"/>
              </a:ext>
            </a:extLst>
          </p:cNvPr>
          <p:cNvSpPr/>
          <p:nvPr/>
        </p:nvSpPr>
        <p:spPr bwMode="auto">
          <a:xfrm>
            <a:off x="6091769" y="2256448"/>
            <a:ext cx="916543" cy="307049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矩形: 圆角 38">
            <a:extLst>
              <a:ext uri="{FF2B5EF4-FFF2-40B4-BE49-F238E27FC236}">
                <a16:creationId xmlns:a16="http://schemas.microsoft.com/office/drawing/2014/main" id="{013D8CA2-FF27-6B3D-2D35-8F13451882AF}"/>
              </a:ext>
            </a:extLst>
          </p:cNvPr>
          <p:cNvSpPr/>
          <p:nvPr/>
        </p:nvSpPr>
        <p:spPr>
          <a:xfrm>
            <a:off x="407096" y="5825553"/>
            <a:ext cx="9060261" cy="74758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数学助教</a:t>
            </a:r>
            <a:r>
              <a:rPr lang="en-US" altLang="zh-CN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zh-CN" altLang="en-US" sz="22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获得尊重</a:t>
            </a: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，老师</a:t>
            </a:r>
            <a:r>
              <a:rPr lang="zh-CN" altLang="en-US" sz="22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减小压力</a:t>
            </a: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200" b="1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学习效率</a:t>
            </a: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提高！</a:t>
            </a:r>
            <a:endParaRPr lang="en-US" altLang="zh-CN" sz="2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50974CF-32A7-7CB5-C361-E5CCA0069D9D}"/>
              </a:ext>
            </a:extLst>
          </p:cNvPr>
          <p:cNvSpPr/>
          <p:nvPr/>
        </p:nvSpPr>
        <p:spPr bwMode="auto">
          <a:xfrm>
            <a:off x="6698611" y="1303752"/>
            <a:ext cx="704272" cy="45367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AB6429-746C-87A6-3613-D7F89DA3DA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0" y="366837"/>
            <a:ext cx="2280698" cy="6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7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48"/>
    </mc:Choice>
    <mc:Fallback xmlns="">
      <p:transition spd="slow" advTm="854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44450"/>
            <a:ext cx="6951423" cy="1008063"/>
          </a:xfrm>
        </p:spPr>
        <p:txBody>
          <a:bodyPr/>
          <a:lstStyle/>
          <a:p>
            <a:pPr algn="l">
              <a:defRPr/>
            </a:pPr>
            <a:r>
              <a:rPr lang="en-US" altLang="zh-CN" sz="3600" b="1" kern="1200" dirty="0">
                <a:solidFill>
                  <a:srgbClr val="8E0000"/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endParaRPr lang="zh-CN" altLang="en-US" sz="3600" b="1" kern="1200" dirty="0">
              <a:solidFill>
                <a:srgbClr val="8E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E44DEB59-386D-46C5-B13D-C8F2889C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441" y="6476509"/>
            <a:ext cx="1002274" cy="266602"/>
          </a:xfrm>
        </p:spPr>
        <p:txBody>
          <a:bodyPr/>
          <a:lstStyle/>
          <a:p>
            <a:pPr>
              <a:defRPr/>
            </a:pPr>
            <a:fld id="{F0548F07-C921-477C-93AE-EE81E7406299}" type="slidenum">
              <a:rPr lang="zh-CN" altLang="en-US" smtClean="0"/>
              <a:t>3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516A8B-4199-A319-D718-BE5DA62330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0" y="366837"/>
            <a:ext cx="2280698" cy="611096"/>
          </a:xfrm>
          <a:prstGeom prst="rect">
            <a:avLst/>
          </a:prstGeom>
        </p:spPr>
      </p:pic>
      <p:pic>
        <p:nvPicPr>
          <p:cNvPr id="5" name="AI数学助教_0907">
            <a:hlinkClick r:id="" action="ppaction://media"/>
            <a:extLst>
              <a:ext uri="{FF2B5EF4-FFF2-40B4-BE49-F238E27FC236}">
                <a16:creationId xmlns:a16="http://schemas.microsoft.com/office/drawing/2014/main" id="{8FC2A23C-907E-2AC0-37D3-8D56A9D93B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3274" y="1245505"/>
            <a:ext cx="8719452" cy="544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7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48"/>
    </mc:Choice>
    <mc:Fallback xmlns="">
      <p:transition spd="slow" advTm="8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44450"/>
            <a:ext cx="8915400" cy="1008063"/>
          </a:xfrm>
        </p:spPr>
        <p:txBody>
          <a:bodyPr/>
          <a:lstStyle/>
          <a:p>
            <a:pPr algn="l">
              <a:defRPr/>
            </a:pPr>
            <a:r>
              <a:rPr lang="zh-CN" altLang="en-US" sz="3600" b="1" kern="1200" dirty="0">
                <a:solidFill>
                  <a:srgbClr val="8E0000"/>
                </a:solidFill>
                <a:latin typeface="微软雅黑" pitchFamily="34" charset="-122"/>
                <a:ea typeface="微软雅黑" pitchFamily="34" charset="-122"/>
              </a:rPr>
              <a:t>项目背景</a:t>
            </a:r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E44DEB59-386D-46C5-B13D-C8F2889C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441" y="6476509"/>
            <a:ext cx="1002274" cy="266602"/>
          </a:xfrm>
        </p:spPr>
        <p:txBody>
          <a:bodyPr/>
          <a:lstStyle/>
          <a:p>
            <a:pPr>
              <a:defRPr/>
            </a:pPr>
            <a:fld id="{F0548F07-C921-477C-93AE-EE81E7406299}" type="slidenum">
              <a:rPr lang="zh-CN" altLang="en-US" smtClean="0"/>
              <a:t>4</a:t>
            </a:fld>
            <a:endParaRPr lang="en-US" altLang="zh-CN" dirty="0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0F89E705-D5DF-4B64-7E87-0D3642030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13" y="1324411"/>
            <a:ext cx="9030215" cy="5880633"/>
          </a:xfrm>
        </p:spPr>
        <p:txBody>
          <a:bodyPr/>
          <a:lstStyle/>
          <a:p>
            <a:pPr marL="342900" lvl="1" indent="-34290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85000"/>
              <a:buFont typeface="Wingdings" pitchFamily="2" charset="2"/>
              <a:buChar char="p"/>
              <a:defRPr/>
            </a:pPr>
            <a:r>
              <a:rPr lang="zh-CN" altLang="en-US" b="1" kern="1200" dirty="0">
                <a:latin typeface="微软雅黑" pitchFamily="34" charset="-122"/>
                <a:ea typeface="微软雅黑" pitchFamily="34" charset="-122"/>
                <a:cs typeface="+mj-cs"/>
              </a:rPr>
              <a:t>社会挑战</a:t>
            </a:r>
            <a:endParaRPr lang="en-US" altLang="zh-CN" b="1" kern="1200" dirty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800100" marR="0" lvl="2" indent="-342900" algn="l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800" b="1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社会背景：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双减</a:t>
            </a:r>
            <a:r>
              <a:rPr lang="en-US" altLang="zh-CN" sz="1800" b="1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——</a:t>
            </a:r>
            <a:r>
              <a:rPr lang="zh-CN" altLang="en-US" sz="1800" b="1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减作业负担与补课负担，学习效率亟需提升</a:t>
            </a:r>
            <a:endParaRPr lang="en-US" altLang="zh-CN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800100" marR="0" lvl="2" indent="-342900" algn="l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800" b="1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具体挑战：数学作业</a:t>
            </a:r>
            <a:r>
              <a:rPr lang="zh-CN" altLang="en-US" sz="1800" b="1" kern="12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批改不被重视</a:t>
            </a:r>
            <a:endParaRPr lang="en-US" altLang="zh-CN" sz="1800" b="1" kern="1200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marR="0" lvl="2" indent="-342900" algn="l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800" b="1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现实情况：学生花费多小时写的作业，会在</a:t>
            </a:r>
            <a:r>
              <a:rPr lang="zh-CN" altLang="en-US" sz="1800" b="1" kern="12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一分钟</a:t>
            </a:r>
            <a:r>
              <a:rPr lang="zh-CN" altLang="en-US" sz="1800" b="1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内被批完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800100" marR="0" lvl="2" indent="-342900" algn="l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学生要求高：学生自己</a:t>
            </a:r>
            <a:r>
              <a:rPr lang="zh-CN" altLang="en-US" sz="1800" b="1" kern="12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找错误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，需要</a:t>
            </a:r>
            <a:r>
              <a:rPr lang="zh-CN" altLang="en-US" sz="1800" b="1" kern="12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自我总结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知识弱点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342900" lvl="1" indent="-34290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85000"/>
              <a:buFont typeface="Wingdings" pitchFamily="2" charset="2"/>
              <a:buChar char="p"/>
              <a:defRPr/>
            </a:pPr>
            <a:r>
              <a:rPr lang="zh-CN" altLang="en-US" b="1" kern="1200" dirty="0">
                <a:latin typeface="微软雅黑" pitchFamily="34" charset="-122"/>
                <a:ea typeface="微软雅黑" pitchFamily="34" charset="-122"/>
                <a:cs typeface="+mj-cs"/>
              </a:rPr>
              <a:t>现实生活</a:t>
            </a:r>
            <a:endParaRPr lang="en-US" altLang="zh-CN" b="1" kern="1200" dirty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800100" marR="0" lvl="2" indent="-342900" algn="l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800" b="1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学习需求：学生对知识有较高的掌握度要求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marR="0" lvl="2" indent="-342900" algn="l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800" b="1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成绩需求：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升学压力与同学压力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800100" lvl="2" indent="-3429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1800" b="1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家长需求：学生不要接触电子设备</a:t>
            </a:r>
            <a:endParaRPr lang="en-US" altLang="zh-CN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800100" lvl="2" indent="-3429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模型需求：模型能力弱，无法直接完成复杂任务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800100" marR="0" lvl="2" indent="-342900" algn="l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endParaRPr lang="en-US" altLang="zh-CN" b="1" kern="1200" dirty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342900" lvl="1" indent="-342900">
              <a:lnSpc>
                <a:spcPct val="125000"/>
              </a:lnSpc>
              <a:spcBef>
                <a:spcPts val="300"/>
              </a:spcBef>
              <a:spcAft>
                <a:spcPts val="600"/>
              </a:spcAft>
              <a:buClr>
                <a:srgbClr val="C00000"/>
              </a:buClr>
              <a:buSzPct val="85000"/>
              <a:buFont typeface="Wingdings" pitchFamily="2" charset="2"/>
              <a:buChar char="p"/>
              <a:defRPr/>
            </a:pPr>
            <a:endParaRPr lang="en-US" altLang="zh-CN" b="1" kern="1200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0A83AB-4E57-B8A7-131E-3502CC7F1F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0" y="366837"/>
            <a:ext cx="2280698" cy="6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48"/>
    </mc:Choice>
    <mc:Fallback xmlns="">
      <p:transition spd="slow" advTm="854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44450"/>
            <a:ext cx="8915400" cy="1008063"/>
          </a:xfrm>
        </p:spPr>
        <p:txBody>
          <a:bodyPr/>
          <a:lstStyle/>
          <a:p>
            <a:pPr algn="l">
              <a:defRPr/>
            </a:pPr>
            <a:r>
              <a:rPr lang="zh-CN" altLang="en-US" sz="3600" b="1" kern="1200" dirty="0">
                <a:solidFill>
                  <a:srgbClr val="8E0000"/>
                </a:solidFill>
                <a:latin typeface="微软雅黑" pitchFamily="34" charset="-122"/>
                <a:ea typeface="微软雅黑" pitchFamily="34" charset="-122"/>
              </a:rPr>
              <a:t>产品形态</a:t>
            </a:r>
            <a:r>
              <a:rPr lang="en-US" altLang="zh-CN" sz="3600" b="1" kern="1200" dirty="0">
                <a:solidFill>
                  <a:srgbClr val="8E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 b="1" kern="1200" dirty="0">
                <a:solidFill>
                  <a:srgbClr val="8E0000"/>
                </a:solidFill>
                <a:latin typeface="微软雅黑" pitchFamily="34" charset="-122"/>
                <a:ea typeface="微软雅黑" pitchFamily="34" charset="-122"/>
              </a:rPr>
              <a:t>老师视角</a:t>
            </a:r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DE9968FD-316A-4BF7-95EA-A47F04847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441" y="6476509"/>
            <a:ext cx="1002274" cy="266602"/>
          </a:xfrm>
        </p:spPr>
        <p:txBody>
          <a:bodyPr/>
          <a:lstStyle/>
          <a:p>
            <a:pPr>
              <a:defRPr/>
            </a:pPr>
            <a:fld id="{F0548F07-C921-477C-93AE-EE81E7406299}" type="slidenum">
              <a:rPr lang="zh-CN" altLang="en-US" smtClean="0"/>
              <a:t>5</a:t>
            </a:fld>
            <a:endParaRPr lang="en-US" altLang="zh-CN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1554B41-4B2D-DE5F-6EB0-1E4D0A9DA235}"/>
              </a:ext>
            </a:extLst>
          </p:cNvPr>
          <p:cNvSpPr txBox="1"/>
          <p:nvPr/>
        </p:nvSpPr>
        <p:spPr>
          <a:xfrm>
            <a:off x="446400" y="1224000"/>
            <a:ext cx="908471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6" indent="-342896">
              <a:lnSpc>
                <a:spcPct val="120000"/>
              </a:lnSpc>
              <a:buClr>
                <a:srgbClr val="C0000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让学生获得最佳的学习体验！</a:t>
            </a:r>
            <a:endParaRPr lang="zh-CN" altLang="en-US" sz="2400" b="1" dirty="0">
              <a:solidFill>
                <a:srgbClr val="3232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32" name="组合 1131">
            <a:extLst>
              <a:ext uri="{FF2B5EF4-FFF2-40B4-BE49-F238E27FC236}">
                <a16:creationId xmlns:a16="http://schemas.microsoft.com/office/drawing/2014/main" id="{D4DD148F-5309-9313-7391-894C631C1A4E}"/>
              </a:ext>
            </a:extLst>
          </p:cNvPr>
          <p:cNvGrpSpPr/>
          <p:nvPr/>
        </p:nvGrpSpPr>
        <p:grpSpPr>
          <a:xfrm>
            <a:off x="1530802" y="1745206"/>
            <a:ext cx="4922993" cy="2029868"/>
            <a:chOff x="1530802" y="1520621"/>
            <a:chExt cx="4922993" cy="2029868"/>
          </a:xfrm>
        </p:grpSpPr>
        <p:pic>
          <p:nvPicPr>
            <p:cNvPr id="1027" name="Picture 2" descr="icon常见问题入口图标免费下载-图标m-mssddmmmt-新图网">
              <a:extLst>
                <a:ext uri="{FF2B5EF4-FFF2-40B4-BE49-F238E27FC236}">
                  <a16:creationId xmlns:a16="http://schemas.microsoft.com/office/drawing/2014/main" id="{1C008754-A513-5939-073B-5641BF0B0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802" y="1889953"/>
              <a:ext cx="885867" cy="8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8" name="箭头: 下 61">
              <a:extLst>
                <a:ext uri="{FF2B5EF4-FFF2-40B4-BE49-F238E27FC236}">
                  <a16:creationId xmlns:a16="http://schemas.microsoft.com/office/drawing/2014/main" id="{97E2D9E3-41EF-4A63-E5C2-3FE605E87EE8}"/>
                </a:ext>
              </a:extLst>
            </p:cNvPr>
            <p:cNvSpPr/>
            <p:nvPr/>
          </p:nvSpPr>
          <p:spPr bwMode="auto">
            <a:xfrm rot="16200000">
              <a:off x="2583076" y="2518221"/>
              <a:ext cx="304373" cy="474314"/>
            </a:xfrm>
            <a:prstGeom prst="downArrow">
              <a:avLst/>
            </a:prstGeom>
            <a:noFill/>
            <a:ln w="19050" cap="flat" cmpd="sng" algn="ctr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95"/>
              <a:endParaRPr lang="zh-CN" altLang="en-US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4" name="Rectangle 10" descr="再生纸">
              <a:extLst>
                <a:ext uri="{FF2B5EF4-FFF2-40B4-BE49-F238E27FC236}">
                  <a16:creationId xmlns:a16="http://schemas.microsoft.com/office/drawing/2014/main" id="{A36ABB5E-D89D-B1EA-FC80-7253D54E2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6577" y="2446253"/>
              <a:ext cx="1112912" cy="618249"/>
            </a:xfrm>
            <a:prstGeom prst="rect">
              <a:avLst/>
            </a:prstGeom>
            <a:solidFill>
              <a:srgbClr val="FFFFFF"/>
            </a:solidFill>
            <a:ln w="19050" algn="ctr">
              <a:solidFill>
                <a:srgbClr val="3333CC"/>
              </a:solidFill>
              <a:miter lim="800000"/>
              <a:headEnd/>
              <a:tailEnd/>
            </a:ln>
            <a:effectLst/>
          </p:spPr>
          <p:txBody>
            <a:bodyPr anchor="ctr"/>
            <a:lstStyle>
              <a:lvl1pPr algn="ctr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algn="ctr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algn="ctr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algn="ctr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algn="ctr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None/>
              </a:pP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endPara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None/>
              </a:pP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对比答案</a:t>
              </a:r>
            </a:p>
          </p:txBody>
        </p:sp>
        <p:sp>
          <p:nvSpPr>
            <p:cNvPr id="1039" name="Rectangle 10" descr="再生纸">
              <a:extLst>
                <a:ext uri="{FF2B5EF4-FFF2-40B4-BE49-F238E27FC236}">
                  <a16:creationId xmlns:a16="http://schemas.microsoft.com/office/drawing/2014/main" id="{F14F2E4D-C1DA-EE87-B804-C68A17EA0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9973" y="1818277"/>
              <a:ext cx="1243483" cy="618249"/>
            </a:xfrm>
            <a:prstGeom prst="rect">
              <a:avLst/>
            </a:prstGeom>
            <a:solidFill>
              <a:srgbClr val="FFFFFF"/>
            </a:solidFill>
            <a:ln w="19050" algn="ctr">
              <a:solidFill>
                <a:srgbClr val="3333CC"/>
              </a:solidFill>
              <a:miter lim="800000"/>
              <a:headEnd/>
              <a:tailEnd/>
            </a:ln>
            <a:effectLst/>
          </p:spPr>
          <p:txBody>
            <a:bodyPr anchor="ctr"/>
            <a:lstStyle>
              <a:lvl1pPr algn="ctr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 algn="ctr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 algn="ctr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 algn="ctr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 algn="ctr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None/>
              </a:pP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公式</a:t>
              </a:r>
              <a:endPara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None/>
              </a:pP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一致</a:t>
              </a:r>
            </a:p>
          </p:txBody>
        </p:sp>
        <p:sp>
          <p:nvSpPr>
            <p:cNvPr id="1049" name="箭头: 下 61">
              <a:extLst>
                <a:ext uri="{FF2B5EF4-FFF2-40B4-BE49-F238E27FC236}">
                  <a16:creationId xmlns:a16="http://schemas.microsoft.com/office/drawing/2014/main" id="{4E45233C-D942-B078-6637-8A0A636F1FDA}"/>
                </a:ext>
              </a:extLst>
            </p:cNvPr>
            <p:cNvSpPr/>
            <p:nvPr/>
          </p:nvSpPr>
          <p:spPr bwMode="auto">
            <a:xfrm rot="16200000">
              <a:off x="6064450" y="1886769"/>
              <a:ext cx="304373" cy="474314"/>
            </a:xfrm>
            <a:prstGeom prst="downArrow">
              <a:avLst/>
            </a:prstGeom>
            <a:noFill/>
            <a:ln w="19050" cap="flat" cmpd="sng" algn="ctr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95"/>
              <a:endParaRPr lang="zh-CN" altLang="en-US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2" name="箭头: 下 61">
              <a:extLst>
                <a:ext uri="{FF2B5EF4-FFF2-40B4-BE49-F238E27FC236}">
                  <a16:creationId xmlns:a16="http://schemas.microsoft.com/office/drawing/2014/main" id="{81AB786C-1DBF-A09F-DB46-A76CD62F02D2}"/>
                </a:ext>
              </a:extLst>
            </p:cNvPr>
            <p:cNvSpPr/>
            <p:nvPr/>
          </p:nvSpPr>
          <p:spPr bwMode="auto">
            <a:xfrm rot="16200000">
              <a:off x="6064451" y="3161146"/>
              <a:ext cx="304373" cy="474314"/>
            </a:xfrm>
            <a:prstGeom prst="downArrow">
              <a:avLst/>
            </a:prstGeom>
            <a:noFill/>
            <a:ln w="19050" cap="flat" cmpd="sng" algn="ctr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95"/>
              <a:endParaRPr lang="zh-CN" altLang="en-US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2" name="文本框 1121">
              <a:extLst>
                <a:ext uri="{FF2B5EF4-FFF2-40B4-BE49-F238E27FC236}">
                  <a16:creationId xmlns:a16="http://schemas.microsoft.com/office/drawing/2014/main" id="{C3B93558-24FB-D2BE-394D-8EE95A8A797F}"/>
                </a:ext>
              </a:extLst>
            </p:cNvPr>
            <p:cNvSpPr txBox="1"/>
            <p:nvPr/>
          </p:nvSpPr>
          <p:spPr>
            <a:xfrm>
              <a:off x="1688755" y="1520621"/>
              <a:ext cx="11147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作业</a:t>
              </a:r>
              <a:endParaRPr lang="zh-CN" altLang="en-US" dirty="0"/>
            </a:p>
          </p:txBody>
        </p:sp>
      </p:grpSp>
      <p:sp>
        <p:nvSpPr>
          <p:cNvPr id="1126" name="圆角矩形 18">
            <a:extLst>
              <a:ext uri="{FF2B5EF4-FFF2-40B4-BE49-F238E27FC236}">
                <a16:creationId xmlns:a16="http://schemas.microsoft.com/office/drawing/2014/main" id="{D15F6877-773C-5E6E-38EA-B8AD28A665CA}"/>
              </a:ext>
            </a:extLst>
          </p:cNvPr>
          <p:cNvSpPr/>
          <p:nvPr/>
        </p:nvSpPr>
        <p:spPr bwMode="auto">
          <a:xfrm>
            <a:off x="598713" y="4306979"/>
            <a:ext cx="8686801" cy="245473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432FF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 anchorCtr="0"/>
          <a:lstStyle/>
          <a:p>
            <a:pPr>
              <a:defRPr/>
            </a:pP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7" name="矩形 3">
            <a:extLst>
              <a:ext uri="{FF2B5EF4-FFF2-40B4-BE49-F238E27FC236}">
                <a16:creationId xmlns:a16="http://schemas.microsoft.com/office/drawing/2014/main" id="{BDE1EBCE-E1DB-D8C8-DD9B-A96A3C329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713" y="1755693"/>
            <a:ext cx="8686801" cy="2487406"/>
          </a:xfrm>
          <a:prstGeom prst="rect">
            <a:avLst/>
          </a:prstGeom>
          <a:noFill/>
          <a:ln w="19050" algn="ctr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SzPct val="8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130" name="矩形 4">
            <a:extLst>
              <a:ext uri="{FF2B5EF4-FFF2-40B4-BE49-F238E27FC236}">
                <a16:creationId xmlns:a16="http://schemas.microsoft.com/office/drawing/2014/main" id="{34EA8DA3-9408-1B0A-0ECF-188306E9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60" y="1750174"/>
            <a:ext cx="793363" cy="2492524"/>
          </a:xfrm>
          <a:prstGeom prst="rect">
            <a:avLst/>
          </a:prstGeom>
          <a:solidFill>
            <a:srgbClr val="003399"/>
          </a:solidFill>
          <a:ln w="12700" algn="ctr">
            <a:solidFill>
              <a:srgbClr val="3333CC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C00000"/>
              </a:buClr>
              <a:buSzPct val="8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3" name="矩形 4">
            <a:extLst>
              <a:ext uri="{FF2B5EF4-FFF2-40B4-BE49-F238E27FC236}">
                <a16:creationId xmlns:a16="http://schemas.microsoft.com/office/drawing/2014/main" id="{E3965C03-B469-EFB8-3640-BC3F3EF59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60" y="4307465"/>
            <a:ext cx="793363" cy="2459771"/>
          </a:xfrm>
          <a:prstGeom prst="rect">
            <a:avLst/>
          </a:prstGeom>
          <a:solidFill>
            <a:srgbClr val="003399"/>
          </a:solidFill>
          <a:ln w="12700" algn="ctr">
            <a:solidFill>
              <a:srgbClr val="3333CC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C00000"/>
              </a:buClr>
              <a:buSzPct val="8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5" name="TextBox 3">
            <a:extLst>
              <a:ext uri="{FF2B5EF4-FFF2-40B4-BE49-F238E27FC236}">
                <a16:creationId xmlns:a16="http://schemas.microsoft.com/office/drawing/2014/main" id="{BA8CF9B2-D8AA-49C4-99A6-23B714DCD6B7}"/>
              </a:ext>
            </a:extLst>
          </p:cNvPr>
          <p:cNvSpPr txBox="1"/>
          <p:nvPr/>
        </p:nvSpPr>
        <p:spPr>
          <a:xfrm>
            <a:off x="763996" y="1489287"/>
            <a:ext cx="523220" cy="29676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6" name="TextBox 3">
            <a:extLst>
              <a:ext uri="{FF2B5EF4-FFF2-40B4-BE49-F238E27FC236}">
                <a16:creationId xmlns:a16="http://schemas.microsoft.com/office/drawing/2014/main" id="{BF889F30-86B7-FD81-D40D-1B76303E0577}"/>
              </a:ext>
            </a:extLst>
          </p:cNvPr>
          <p:cNvSpPr txBox="1"/>
          <p:nvPr/>
        </p:nvSpPr>
        <p:spPr>
          <a:xfrm>
            <a:off x="753312" y="4050538"/>
            <a:ext cx="523220" cy="29676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数学助教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D75A9B46-00ED-4D1D-5D9E-EA3CD67C79DB}"/>
              </a:ext>
            </a:extLst>
          </p:cNvPr>
          <p:cNvSpPr/>
          <p:nvPr/>
        </p:nvSpPr>
        <p:spPr bwMode="auto">
          <a:xfrm>
            <a:off x="4264973" y="2348512"/>
            <a:ext cx="318977" cy="1262899"/>
          </a:xfrm>
          <a:prstGeom prst="leftBrace">
            <a:avLst>
              <a:gd name="adj1" fmla="val 116666"/>
              <a:gd name="adj2" fmla="val 50665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Rectangle 10" descr="再生纸">
            <a:extLst>
              <a:ext uri="{FF2B5EF4-FFF2-40B4-BE49-F238E27FC236}">
                <a16:creationId xmlns:a16="http://schemas.microsoft.com/office/drawing/2014/main" id="{17FBA2FC-6ECB-0619-5137-B235644A1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780" y="3318473"/>
            <a:ext cx="1232025" cy="618249"/>
          </a:xfrm>
          <a:prstGeom prst="rect">
            <a:avLst/>
          </a:prstGeom>
          <a:solidFill>
            <a:srgbClr val="FFFFFF"/>
          </a:solidFill>
          <a:ln w="19050" algn="ctr">
            <a:solidFill>
              <a:srgbClr val="3333CC"/>
            </a:solidFill>
            <a:miter lim="800000"/>
            <a:headEnd/>
            <a:tailEnd/>
          </a:ln>
          <a:effectLst/>
        </p:spPr>
        <p:txBody>
          <a:bodyPr anchor="ctr"/>
          <a:lstStyle>
            <a:lvl1pPr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公式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</a:p>
        </p:txBody>
      </p:sp>
      <p:sp>
        <p:nvSpPr>
          <p:cNvPr id="7" name="Rectangle 10" descr="再生纸">
            <a:extLst>
              <a:ext uri="{FF2B5EF4-FFF2-40B4-BE49-F238E27FC236}">
                <a16:creationId xmlns:a16="http://schemas.microsoft.com/office/drawing/2014/main" id="{53EF9261-F9A3-2A52-9362-375B36D2B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669" y="2047446"/>
            <a:ext cx="643186" cy="618249"/>
          </a:xfrm>
          <a:prstGeom prst="rect">
            <a:avLst/>
          </a:prstGeom>
          <a:solidFill>
            <a:srgbClr val="FFFFFF"/>
          </a:solidFill>
          <a:ln w="19050" algn="ctr">
            <a:solidFill>
              <a:srgbClr val="3333CC"/>
            </a:solidFill>
            <a:miter lim="800000"/>
            <a:headEnd/>
            <a:tailEnd/>
          </a:ln>
          <a:effectLst/>
        </p:spPr>
        <p:txBody>
          <a:bodyPr anchor="ctr"/>
          <a:lstStyle>
            <a:lvl1pPr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打勾</a:t>
            </a:r>
          </a:p>
        </p:txBody>
      </p:sp>
      <p:sp>
        <p:nvSpPr>
          <p:cNvPr id="8" name="Rectangle 10" descr="再生纸">
            <a:extLst>
              <a:ext uri="{FF2B5EF4-FFF2-40B4-BE49-F238E27FC236}">
                <a16:creationId xmlns:a16="http://schemas.microsoft.com/office/drawing/2014/main" id="{0874B9EE-B8B2-2C73-F981-A19DA934C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70" y="3318473"/>
            <a:ext cx="643186" cy="618249"/>
          </a:xfrm>
          <a:prstGeom prst="rect">
            <a:avLst/>
          </a:prstGeom>
          <a:solidFill>
            <a:srgbClr val="FFFFFF"/>
          </a:solidFill>
          <a:ln w="19050" algn="ctr">
            <a:solidFill>
              <a:srgbClr val="3333CC"/>
            </a:solidFill>
            <a:miter lim="800000"/>
            <a:headEnd/>
            <a:tailEnd/>
          </a:ln>
          <a:effectLst/>
        </p:spPr>
        <p:txBody>
          <a:bodyPr anchor="ctr"/>
          <a:lstStyle>
            <a:lvl1pPr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打叉</a:t>
            </a: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944441FE-2DB0-9E17-0E54-D052AFD79328}"/>
              </a:ext>
            </a:extLst>
          </p:cNvPr>
          <p:cNvSpPr/>
          <p:nvPr/>
        </p:nvSpPr>
        <p:spPr bwMode="auto">
          <a:xfrm flipH="1">
            <a:off x="7252331" y="2356570"/>
            <a:ext cx="285118" cy="1182182"/>
          </a:xfrm>
          <a:prstGeom prst="leftBrace">
            <a:avLst>
              <a:gd name="adj1" fmla="val 116666"/>
              <a:gd name="adj2" fmla="val 50665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 descr="再生纸">
            <a:extLst>
              <a:ext uri="{FF2B5EF4-FFF2-40B4-BE49-F238E27FC236}">
                <a16:creationId xmlns:a16="http://schemas.microsoft.com/office/drawing/2014/main" id="{8DCFF3D8-8BE1-FD65-40B0-51FBCA212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7676" y="2495402"/>
            <a:ext cx="1268447" cy="904517"/>
          </a:xfrm>
          <a:prstGeom prst="rect">
            <a:avLst/>
          </a:prstGeom>
          <a:solidFill>
            <a:srgbClr val="FFFFFF"/>
          </a:solidFill>
          <a:ln w="19050" algn="ctr">
            <a:solidFill>
              <a:srgbClr val="3333CC"/>
            </a:solidFill>
            <a:miter lim="800000"/>
            <a:headEnd/>
            <a:tailEnd/>
          </a:ln>
          <a:effectLst/>
        </p:spPr>
        <p:txBody>
          <a:bodyPr anchor="ctr"/>
          <a:lstStyle>
            <a:lvl1pPr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发答案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呼吁学生整理错题</a:t>
            </a:r>
          </a:p>
        </p:txBody>
      </p:sp>
      <p:pic>
        <p:nvPicPr>
          <p:cNvPr id="14" name="Picture 2" descr="icon常见问题入口图标免费下载-图标m-mssddmmmt-新图网">
            <a:extLst>
              <a:ext uri="{FF2B5EF4-FFF2-40B4-BE49-F238E27FC236}">
                <a16:creationId xmlns:a16="http://schemas.microsoft.com/office/drawing/2014/main" id="{A7AF1D97-3481-514C-1E3B-F988DB8E1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879" y="4715841"/>
            <a:ext cx="885867" cy="88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箭头: 下 61">
            <a:extLst>
              <a:ext uri="{FF2B5EF4-FFF2-40B4-BE49-F238E27FC236}">
                <a16:creationId xmlns:a16="http://schemas.microsoft.com/office/drawing/2014/main" id="{97EA4C08-1F02-BCDF-BF52-0D0014C58911}"/>
              </a:ext>
            </a:extLst>
          </p:cNvPr>
          <p:cNvSpPr/>
          <p:nvPr/>
        </p:nvSpPr>
        <p:spPr bwMode="auto">
          <a:xfrm rot="16200000">
            <a:off x="2583075" y="4670150"/>
            <a:ext cx="304373" cy="474314"/>
          </a:xfrm>
          <a:prstGeom prst="downArrow">
            <a:avLst/>
          </a:prstGeom>
          <a:noFill/>
          <a:ln w="19050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95"/>
            <a:endParaRPr lang="zh-CN" altLang="en-US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30DD6A5-AF10-9A56-979A-B6133702EE10}"/>
              </a:ext>
            </a:extLst>
          </p:cNvPr>
          <p:cNvSpPr txBox="1"/>
          <p:nvPr/>
        </p:nvSpPr>
        <p:spPr>
          <a:xfrm>
            <a:off x="1723832" y="4346509"/>
            <a:ext cx="1114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endParaRPr lang="zh-CN" altLang="en-US" dirty="0"/>
          </a:p>
        </p:txBody>
      </p:sp>
      <p:pic>
        <p:nvPicPr>
          <p:cNvPr id="27" name="Picture 4" descr="文心一言_百度百科">
            <a:extLst>
              <a:ext uri="{FF2B5EF4-FFF2-40B4-BE49-F238E27FC236}">
                <a16:creationId xmlns:a16="http://schemas.microsoft.com/office/drawing/2014/main" id="{59363C54-8AE4-EE22-4557-D9AE9F5E34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5" t="39600" r="72981" b="39315"/>
          <a:stretch/>
        </p:blipFill>
        <p:spPr bwMode="auto">
          <a:xfrm>
            <a:off x="3096771" y="4532330"/>
            <a:ext cx="617198" cy="68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箭头: 下 61">
            <a:extLst>
              <a:ext uri="{FF2B5EF4-FFF2-40B4-BE49-F238E27FC236}">
                <a16:creationId xmlns:a16="http://schemas.microsoft.com/office/drawing/2014/main" id="{EA2687F4-B618-084E-2135-8D4C512693A3}"/>
              </a:ext>
            </a:extLst>
          </p:cNvPr>
          <p:cNvSpPr/>
          <p:nvPr/>
        </p:nvSpPr>
        <p:spPr bwMode="auto">
          <a:xfrm rot="16200000">
            <a:off x="4001238" y="4668460"/>
            <a:ext cx="304373" cy="474314"/>
          </a:xfrm>
          <a:prstGeom prst="downArrow">
            <a:avLst/>
          </a:prstGeom>
          <a:noFill/>
          <a:ln w="19050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95"/>
            <a:endParaRPr lang="zh-CN" altLang="en-US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10" descr="再生纸">
            <a:extLst>
              <a:ext uri="{FF2B5EF4-FFF2-40B4-BE49-F238E27FC236}">
                <a16:creationId xmlns:a16="http://schemas.microsoft.com/office/drawing/2014/main" id="{29BAA4B4-42A2-276E-2915-A5CEF55ED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620" y="4565255"/>
            <a:ext cx="1243483" cy="618249"/>
          </a:xfrm>
          <a:prstGeom prst="rect">
            <a:avLst/>
          </a:prstGeom>
          <a:solidFill>
            <a:srgbClr val="FFFFFF"/>
          </a:solidFill>
          <a:ln w="19050" algn="ctr">
            <a:solidFill>
              <a:srgbClr val="3333CC"/>
            </a:solidFill>
            <a:miter lim="800000"/>
            <a:headEnd/>
            <a:tailEnd/>
          </a:ln>
          <a:effectLst/>
        </p:spPr>
        <p:txBody>
          <a:bodyPr anchor="ctr"/>
          <a:lstStyle>
            <a:lvl1pPr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识别具体错误步骤</a:t>
            </a:r>
          </a:p>
        </p:txBody>
      </p:sp>
      <p:sp>
        <p:nvSpPr>
          <p:cNvPr id="31" name="箭头: 下 61">
            <a:extLst>
              <a:ext uri="{FF2B5EF4-FFF2-40B4-BE49-F238E27FC236}">
                <a16:creationId xmlns:a16="http://schemas.microsoft.com/office/drawing/2014/main" id="{2FADF62A-D136-01A0-0792-D872935CFB53}"/>
              </a:ext>
            </a:extLst>
          </p:cNvPr>
          <p:cNvSpPr/>
          <p:nvPr/>
        </p:nvSpPr>
        <p:spPr bwMode="auto">
          <a:xfrm rot="16200000">
            <a:off x="5943998" y="4660242"/>
            <a:ext cx="304373" cy="474314"/>
          </a:xfrm>
          <a:prstGeom prst="downArrow">
            <a:avLst/>
          </a:prstGeom>
          <a:noFill/>
          <a:ln w="19050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95"/>
            <a:endParaRPr lang="zh-CN" altLang="en-US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ectangle 10" descr="再生纸">
            <a:extLst>
              <a:ext uri="{FF2B5EF4-FFF2-40B4-BE49-F238E27FC236}">
                <a16:creationId xmlns:a16="http://schemas.microsoft.com/office/drawing/2014/main" id="{7D49D858-D4ED-9891-C446-76CC6A4CE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381" y="4557037"/>
            <a:ext cx="982962" cy="618249"/>
          </a:xfrm>
          <a:prstGeom prst="rect">
            <a:avLst/>
          </a:prstGeom>
          <a:solidFill>
            <a:srgbClr val="FFFFFF"/>
          </a:solidFill>
          <a:ln w="19050" algn="ctr">
            <a:solidFill>
              <a:srgbClr val="3333CC"/>
            </a:solidFill>
            <a:miter lim="800000"/>
            <a:headEnd/>
            <a:tailEnd/>
          </a:ln>
          <a:effectLst/>
        </p:spPr>
        <p:txBody>
          <a:bodyPr anchor="ctr"/>
          <a:lstStyle>
            <a:lvl1pPr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自动整理错题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47E69818-B336-1A96-7E41-42F997A84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10"/>
          <a:stretch/>
        </p:blipFill>
        <p:spPr bwMode="auto">
          <a:xfrm>
            <a:off x="1581414" y="3401372"/>
            <a:ext cx="835255" cy="7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9AE0C6B7-3088-7469-7518-E525638271EB}"/>
              </a:ext>
            </a:extLst>
          </p:cNvPr>
          <p:cNvSpPr txBox="1"/>
          <p:nvPr/>
        </p:nvSpPr>
        <p:spPr>
          <a:xfrm>
            <a:off x="1694169" y="3005924"/>
            <a:ext cx="1114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D83085C-11F8-C6FD-C407-006679736DAF}"/>
              </a:ext>
            </a:extLst>
          </p:cNvPr>
          <p:cNvSpPr txBox="1"/>
          <p:nvPr/>
        </p:nvSpPr>
        <p:spPr>
          <a:xfrm>
            <a:off x="1694848" y="5538376"/>
            <a:ext cx="1114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答案</a:t>
            </a:r>
            <a:endParaRPr lang="zh-CN" altLang="en-US" dirty="0"/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EB9B3C4E-CDA4-F471-CCBA-6D0B7F3CB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81" y="5842750"/>
            <a:ext cx="916023" cy="84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箭头: 下 61">
            <a:extLst>
              <a:ext uri="{FF2B5EF4-FFF2-40B4-BE49-F238E27FC236}">
                <a16:creationId xmlns:a16="http://schemas.microsoft.com/office/drawing/2014/main" id="{D4383B2A-C7A6-01C6-0C5F-FC982798A77F}"/>
              </a:ext>
            </a:extLst>
          </p:cNvPr>
          <p:cNvSpPr/>
          <p:nvPr/>
        </p:nvSpPr>
        <p:spPr bwMode="auto">
          <a:xfrm rot="16200000">
            <a:off x="7615471" y="4629003"/>
            <a:ext cx="304373" cy="474314"/>
          </a:xfrm>
          <a:prstGeom prst="downArrow">
            <a:avLst/>
          </a:prstGeom>
          <a:noFill/>
          <a:ln w="19050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95"/>
            <a:endParaRPr lang="zh-CN" altLang="en-US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10" descr="再生纸">
            <a:extLst>
              <a:ext uri="{FF2B5EF4-FFF2-40B4-BE49-F238E27FC236}">
                <a16:creationId xmlns:a16="http://schemas.microsoft.com/office/drawing/2014/main" id="{C9E9A8E3-1FCA-7413-F810-26296DC14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452" y="4565254"/>
            <a:ext cx="1141915" cy="618249"/>
          </a:xfrm>
          <a:prstGeom prst="rect">
            <a:avLst/>
          </a:prstGeom>
          <a:solidFill>
            <a:srgbClr val="FFFFFF"/>
          </a:solidFill>
          <a:ln w="19050" algn="ctr">
            <a:solidFill>
              <a:srgbClr val="3333CC"/>
            </a:solidFill>
            <a:miter lim="800000"/>
            <a:headEnd/>
            <a:tailEnd/>
          </a:ln>
          <a:effectLst/>
        </p:spPr>
        <p:txBody>
          <a:bodyPr anchor="ctr"/>
          <a:lstStyle>
            <a:lvl1pPr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针对性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加强训练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ABB0D015-C33F-A6B2-F76A-821541C9CB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7266"/>
          <a:stretch/>
        </p:blipFill>
        <p:spPr>
          <a:xfrm>
            <a:off x="4389627" y="5291792"/>
            <a:ext cx="1589852" cy="12195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BF1116C-A8E0-4119-BA8C-05421CC557A0}"/>
              </a:ext>
            </a:extLst>
          </p:cNvPr>
          <p:cNvSpPr txBox="1"/>
          <p:nvPr/>
        </p:nvSpPr>
        <p:spPr>
          <a:xfrm>
            <a:off x="2867722" y="5339716"/>
            <a:ext cx="1114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文心一言等大模型</a:t>
            </a:r>
            <a:endParaRPr lang="zh-CN" altLang="en-US" dirty="0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57C0BD49-5054-4E27-7637-76EDEC098A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494" y="5210343"/>
            <a:ext cx="1138094" cy="1493748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8A73FFBA-D997-0E93-C611-88D59E5FDD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2471" y="5291792"/>
            <a:ext cx="1473865" cy="9336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E05542-5168-2DEF-CEDC-C13D1541E67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0" y="366837"/>
            <a:ext cx="2280698" cy="6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3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01"/>
    </mc:Choice>
    <mc:Fallback xmlns="">
      <p:transition spd="slow" advTm="1420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44450"/>
            <a:ext cx="8915400" cy="1008063"/>
          </a:xfrm>
        </p:spPr>
        <p:txBody>
          <a:bodyPr/>
          <a:lstStyle/>
          <a:p>
            <a:pPr algn="l">
              <a:defRPr/>
            </a:pPr>
            <a:r>
              <a:rPr lang="zh-CN" altLang="en-US" sz="3600" b="1" kern="1200" dirty="0">
                <a:solidFill>
                  <a:srgbClr val="8E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产品形态</a:t>
            </a:r>
            <a:r>
              <a:rPr lang="en-US" altLang="zh-CN" sz="3600" b="1" kern="1200" dirty="0">
                <a:solidFill>
                  <a:srgbClr val="8E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b="1" kern="1200" dirty="0">
                <a:solidFill>
                  <a:srgbClr val="8E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学生视角</a:t>
            </a:r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DE9968FD-316A-4BF7-95EA-A47F04847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441" y="6476509"/>
            <a:ext cx="1002274" cy="266602"/>
          </a:xfrm>
        </p:spPr>
        <p:txBody>
          <a:bodyPr/>
          <a:lstStyle/>
          <a:p>
            <a:pPr>
              <a:defRPr/>
            </a:pPr>
            <a:fld id="{F0548F07-C921-477C-93AE-EE81E7406299}" type="slidenum">
              <a:rPr lang="zh-CN" altLang="en-US" smtClean="0"/>
              <a:t>6</a:t>
            </a:fld>
            <a:endParaRPr lang="en-US" altLang="zh-CN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510E273-4D4B-474A-A9E5-9C06CD55304A}"/>
              </a:ext>
            </a:extLst>
          </p:cNvPr>
          <p:cNvSpPr/>
          <p:nvPr/>
        </p:nvSpPr>
        <p:spPr bwMode="auto">
          <a:xfrm>
            <a:off x="4644147" y="6270315"/>
            <a:ext cx="1131033" cy="26660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4" name="Picture 10" descr="如何检验模型结果的显著性- 知乎">
            <a:extLst>
              <a:ext uri="{FF2B5EF4-FFF2-40B4-BE49-F238E27FC236}">
                <a16:creationId xmlns:a16="http://schemas.microsoft.com/office/drawing/2014/main" id="{22DAA13C-FC58-3770-5D48-3AAA17032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2" t="4200" r="9366" b="11117"/>
          <a:stretch/>
        </p:blipFill>
        <p:spPr bwMode="auto">
          <a:xfrm>
            <a:off x="5026717" y="3066899"/>
            <a:ext cx="1933679" cy="152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19227C99-EBD0-E71F-B129-F9DE8050AE79}"/>
              </a:ext>
            </a:extLst>
          </p:cNvPr>
          <p:cNvSpPr/>
          <p:nvPr/>
        </p:nvSpPr>
        <p:spPr>
          <a:xfrm>
            <a:off x="456579" y="1240055"/>
            <a:ext cx="2687955" cy="3349738"/>
          </a:xfrm>
          <a:prstGeom prst="rect">
            <a:avLst/>
          </a:prstGeom>
          <a:noFill/>
          <a:ln w="19050" cap="flat" cmpd="sng" algn="ctr">
            <a:solidFill>
              <a:srgbClr val="3333CC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2EEA75B-429F-C1BF-7980-A743261C9214}"/>
              </a:ext>
            </a:extLst>
          </p:cNvPr>
          <p:cNvSpPr/>
          <p:nvPr/>
        </p:nvSpPr>
        <p:spPr>
          <a:xfrm>
            <a:off x="3412396" y="3022882"/>
            <a:ext cx="5999649" cy="1554836"/>
          </a:xfrm>
          <a:prstGeom prst="rect">
            <a:avLst/>
          </a:prstGeom>
          <a:noFill/>
          <a:ln w="19050" cap="flat" cmpd="sng" algn="ctr">
            <a:solidFill>
              <a:srgbClr val="3333CC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B051D95-A620-611B-6471-0C4AA8504F73}"/>
              </a:ext>
            </a:extLst>
          </p:cNvPr>
          <p:cNvSpPr/>
          <p:nvPr/>
        </p:nvSpPr>
        <p:spPr>
          <a:xfrm>
            <a:off x="3412396" y="1240055"/>
            <a:ext cx="5999649" cy="1710379"/>
          </a:xfrm>
          <a:prstGeom prst="rect">
            <a:avLst/>
          </a:prstGeom>
          <a:noFill/>
          <a:ln w="19050" cap="flat" cmpd="sng" algn="ctr">
            <a:solidFill>
              <a:srgbClr val="3333CC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文本框 47">
            <a:extLst>
              <a:ext uri="{FF2B5EF4-FFF2-40B4-BE49-F238E27FC236}">
                <a16:creationId xmlns:a16="http://schemas.microsoft.com/office/drawing/2014/main" id="{1E41237D-C598-2D29-AE04-D79090B04C0F}"/>
              </a:ext>
            </a:extLst>
          </p:cNvPr>
          <p:cNvSpPr txBox="1"/>
          <p:nvPr/>
        </p:nvSpPr>
        <p:spPr>
          <a:xfrm>
            <a:off x="3754417" y="2601020"/>
            <a:ext cx="1269365" cy="253916"/>
          </a:xfrm>
          <a:prstGeom prst="rect">
            <a:avLst/>
          </a:prstGeom>
          <a:noFill/>
          <a:ln w="12700">
            <a:solidFill>
              <a:srgbClr val="0033CC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black"/>
                </a:solidFill>
              </a:rPr>
              <a:t>自己对答案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文本框 48">
            <a:extLst>
              <a:ext uri="{FF2B5EF4-FFF2-40B4-BE49-F238E27FC236}">
                <a16:creationId xmlns:a16="http://schemas.microsoft.com/office/drawing/2014/main" id="{B3A1CE40-065B-424F-0A27-FAB5FACFD2CC}"/>
              </a:ext>
            </a:extLst>
          </p:cNvPr>
          <p:cNvSpPr txBox="1"/>
          <p:nvPr/>
        </p:nvSpPr>
        <p:spPr>
          <a:xfrm>
            <a:off x="5497827" y="2601391"/>
            <a:ext cx="1269365" cy="253916"/>
          </a:xfrm>
          <a:prstGeom prst="rect">
            <a:avLst/>
          </a:prstGeom>
          <a:noFill/>
          <a:ln w="12700">
            <a:solidFill>
              <a:srgbClr val="0033CC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方法不同难分析</a:t>
            </a:r>
          </a:p>
        </p:txBody>
      </p:sp>
      <p:sp>
        <p:nvSpPr>
          <p:cNvPr id="35" name="十字形 34">
            <a:extLst>
              <a:ext uri="{FF2B5EF4-FFF2-40B4-BE49-F238E27FC236}">
                <a16:creationId xmlns:a16="http://schemas.microsoft.com/office/drawing/2014/main" id="{92614195-1031-7D2D-7C98-7B27938CF821}"/>
              </a:ext>
            </a:extLst>
          </p:cNvPr>
          <p:cNvSpPr/>
          <p:nvPr/>
        </p:nvSpPr>
        <p:spPr>
          <a:xfrm>
            <a:off x="5189146" y="2650122"/>
            <a:ext cx="170306" cy="163709"/>
          </a:xfrm>
          <a:prstGeom prst="plus">
            <a:avLst>
              <a:gd name="adj" fmla="val 40784"/>
            </a:avLst>
          </a:prstGeom>
          <a:solidFill>
            <a:srgbClr val="061F96"/>
          </a:solidFill>
          <a:ln>
            <a:noFill/>
          </a:ln>
          <a:effectLst/>
        </p:spPr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右箭头 163">
            <a:extLst>
              <a:ext uri="{FF2B5EF4-FFF2-40B4-BE49-F238E27FC236}">
                <a16:creationId xmlns:a16="http://schemas.microsoft.com/office/drawing/2014/main" id="{3E64BD6E-C2D4-2550-5283-3C1A63960FCA}"/>
              </a:ext>
            </a:extLst>
          </p:cNvPr>
          <p:cNvSpPr/>
          <p:nvPr/>
        </p:nvSpPr>
        <p:spPr bwMode="auto">
          <a:xfrm>
            <a:off x="7013207" y="2615507"/>
            <a:ext cx="310379" cy="228718"/>
          </a:xfrm>
          <a:prstGeom prst="rightArrow">
            <a:avLst>
              <a:gd name="adj1" fmla="val 41841"/>
              <a:gd name="adj2" fmla="val 50000"/>
            </a:avLst>
          </a:prstGeom>
          <a:solidFill>
            <a:srgbClr val="061F96"/>
          </a:solidFill>
          <a:ln>
            <a:noFill/>
          </a:ln>
          <a:effectLst/>
        </p:spPr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00AF7F1-09D8-DC58-5EB7-BF703921DC27}"/>
              </a:ext>
            </a:extLst>
          </p:cNvPr>
          <p:cNvSpPr/>
          <p:nvPr/>
        </p:nvSpPr>
        <p:spPr>
          <a:xfrm>
            <a:off x="3645941" y="1296102"/>
            <a:ext cx="277713" cy="277713"/>
          </a:xfrm>
          <a:prstGeom prst="ellipse">
            <a:avLst/>
          </a:prstGeom>
          <a:solidFill>
            <a:srgbClr val="0033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F78037D-41C0-49CC-2C57-1ACBF4BA9AF9}"/>
              </a:ext>
            </a:extLst>
          </p:cNvPr>
          <p:cNvSpPr/>
          <p:nvPr/>
        </p:nvSpPr>
        <p:spPr>
          <a:xfrm>
            <a:off x="3648217" y="3076072"/>
            <a:ext cx="277713" cy="277713"/>
          </a:xfrm>
          <a:prstGeom prst="ellipse">
            <a:avLst/>
          </a:prstGeom>
          <a:solidFill>
            <a:srgbClr val="0033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901FD6B9-2890-7642-D426-9548547C0323}"/>
              </a:ext>
            </a:extLst>
          </p:cNvPr>
          <p:cNvSpPr/>
          <p:nvPr/>
        </p:nvSpPr>
        <p:spPr>
          <a:xfrm>
            <a:off x="3953121" y="1288751"/>
            <a:ext cx="1357063" cy="289306"/>
          </a:xfrm>
          <a:prstGeom prst="ellipse">
            <a:avLst/>
          </a:prstGeom>
          <a:solidFill>
            <a:srgbClr val="0033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noProof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传统学习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箭头: 右 82">
            <a:extLst>
              <a:ext uri="{FF2B5EF4-FFF2-40B4-BE49-F238E27FC236}">
                <a16:creationId xmlns:a16="http://schemas.microsoft.com/office/drawing/2014/main" id="{F6B10B59-8CDD-8849-FB25-17A6915CD9AF}"/>
              </a:ext>
            </a:extLst>
          </p:cNvPr>
          <p:cNvSpPr/>
          <p:nvPr/>
        </p:nvSpPr>
        <p:spPr>
          <a:xfrm>
            <a:off x="3088079" y="1262264"/>
            <a:ext cx="537590" cy="327179"/>
          </a:xfrm>
          <a:prstGeom prst="rightArrow">
            <a:avLst/>
          </a:prstGeom>
          <a:solidFill>
            <a:srgbClr val="0033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5CC68221-180C-C0D2-AC54-886A15C3E470}"/>
              </a:ext>
            </a:extLst>
          </p:cNvPr>
          <p:cNvSpPr/>
          <p:nvPr/>
        </p:nvSpPr>
        <p:spPr>
          <a:xfrm>
            <a:off x="3963166" y="3068802"/>
            <a:ext cx="1356068" cy="299182"/>
          </a:xfrm>
          <a:prstGeom prst="ellipse">
            <a:avLst/>
          </a:prstGeom>
          <a:solidFill>
            <a:srgbClr val="0033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助教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22E1B354-58C3-BE00-CF67-BB0882127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531" y="3635137"/>
            <a:ext cx="171281" cy="123703"/>
          </a:xfrm>
          <a:prstGeom prst="rect">
            <a:avLst/>
          </a:prstGeom>
        </p:spPr>
      </p:pic>
      <p:sp>
        <p:nvSpPr>
          <p:cNvPr id="43" name="箭头: 右 82">
            <a:extLst>
              <a:ext uri="{FF2B5EF4-FFF2-40B4-BE49-F238E27FC236}">
                <a16:creationId xmlns:a16="http://schemas.microsoft.com/office/drawing/2014/main" id="{ED09DC61-BCE6-D057-9AD7-7959E42AC45B}"/>
              </a:ext>
            </a:extLst>
          </p:cNvPr>
          <p:cNvSpPr/>
          <p:nvPr/>
        </p:nvSpPr>
        <p:spPr>
          <a:xfrm>
            <a:off x="3088079" y="3067744"/>
            <a:ext cx="542139" cy="327179"/>
          </a:xfrm>
          <a:prstGeom prst="rightArrow">
            <a:avLst/>
          </a:prstGeom>
          <a:solidFill>
            <a:srgbClr val="0033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文本框 48">
            <a:extLst>
              <a:ext uri="{FF2B5EF4-FFF2-40B4-BE49-F238E27FC236}">
                <a16:creationId xmlns:a16="http://schemas.microsoft.com/office/drawing/2014/main" id="{F40C03D7-BC8B-39CE-D631-231C23491D50}"/>
              </a:ext>
            </a:extLst>
          </p:cNvPr>
          <p:cNvSpPr txBox="1"/>
          <p:nvPr/>
        </p:nvSpPr>
        <p:spPr>
          <a:xfrm>
            <a:off x="7509685" y="2607712"/>
            <a:ext cx="1569036" cy="253916"/>
          </a:xfrm>
          <a:prstGeom prst="rect">
            <a:avLst/>
          </a:prstGeom>
          <a:noFill/>
          <a:ln w="12700">
            <a:solidFill>
              <a:srgbClr val="0033CC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 lvl="0">
              <a:defRPr/>
            </a:pPr>
            <a:r>
              <a:rPr lang="zh-CN" altLang="en-US" dirty="0">
                <a:solidFill>
                  <a:prstClr val="black"/>
                </a:solidFill>
              </a:rPr>
              <a:t>无法找到自己的错误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150D6E0-F5D8-14C9-BDC4-9286D7869ECB}"/>
              </a:ext>
            </a:extLst>
          </p:cNvPr>
          <p:cNvSpPr txBox="1"/>
          <p:nvPr/>
        </p:nvSpPr>
        <p:spPr>
          <a:xfrm>
            <a:off x="467045" y="1685626"/>
            <a:ext cx="2677489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做作业时间久</a:t>
            </a:r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老师批改不认真</a:t>
            </a:r>
            <a:endParaRPr lang="en-US" altLang="zh-CN" sz="18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自己花时间对答案</a:t>
            </a:r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监督机制弱</a:t>
            </a:r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8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B5A0A4F-6290-F5D7-13CF-352FFD912E75}"/>
              </a:ext>
            </a:extLst>
          </p:cNvPr>
          <p:cNvSpPr/>
          <p:nvPr/>
        </p:nvSpPr>
        <p:spPr>
          <a:xfrm>
            <a:off x="884093" y="1356373"/>
            <a:ext cx="277713" cy="277713"/>
          </a:xfrm>
          <a:prstGeom prst="ellipse">
            <a:avLst/>
          </a:prstGeom>
          <a:solidFill>
            <a:srgbClr val="0033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7ECB718-4E69-63DA-9FDD-7442EB901E21}"/>
              </a:ext>
            </a:extLst>
          </p:cNvPr>
          <p:cNvSpPr/>
          <p:nvPr/>
        </p:nvSpPr>
        <p:spPr>
          <a:xfrm>
            <a:off x="1191273" y="1349022"/>
            <a:ext cx="1357063" cy="289306"/>
          </a:xfrm>
          <a:prstGeom prst="ellipse">
            <a:avLst/>
          </a:prstGeom>
          <a:solidFill>
            <a:srgbClr val="0033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学生痛点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1618BBCA-5ED1-DCFC-78E0-450AF9502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33"/>
          <a:stretch/>
        </p:blipFill>
        <p:spPr bwMode="auto">
          <a:xfrm>
            <a:off x="5402343" y="1589443"/>
            <a:ext cx="1460332" cy="82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机器学习的评价指标：准确率(Precision)、召回率 (Recall)、F值(F-Measure)、ROC曲线等_Never-Giveup的博客-CSDN博客_机器学习准确率- 广告流程自动化">
            <a:extLst>
              <a:ext uri="{FF2B5EF4-FFF2-40B4-BE49-F238E27FC236}">
                <a16:creationId xmlns:a16="http://schemas.microsoft.com/office/drawing/2014/main" id="{350DC624-0275-FF3A-E7BD-CF7975F5C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31"/>
          <a:stretch/>
        </p:blipFill>
        <p:spPr bwMode="auto">
          <a:xfrm>
            <a:off x="7706408" y="1276980"/>
            <a:ext cx="1187113" cy="129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分布式系统设计：批处理模式之协调批处理- 文章详情">
            <a:extLst>
              <a:ext uri="{FF2B5EF4-FFF2-40B4-BE49-F238E27FC236}">
                <a16:creationId xmlns:a16="http://schemas.microsoft.com/office/drawing/2014/main" id="{AE105F3D-56C6-EB12-78FB-B012B97F0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523" y="1623978"/>
            <a:ext cx="798645" cy="92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676099FB-E4C4-1D9B-76D7-6A717A7DF6BF}"/>
              </a:ext>
            </a:extLst>
          </p:cNvPr>
          <p:cNvSpPr/>
          <p:nvPr/>
        </p:nvSpPr>
        <p:spPr bwMode="auto">
          <a:xfrm>
            <a:off x="4629312" y="2374929"/>
            <a:ext cx="412209" cy="19585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4" name="文本框 47">
            <a:extLst>
              <a:ext uri="{FF2B5EF4-FFF2-40B4-BE49-F238E27FC236}">
                <a16:creationId xmlns:a16="http://schemas.microsoft.com/office/drawing/2014/main" id="{E2F56E70-651A-1469-6E93-2D6B3DFCFB8E}"/>
              </a:ext>
            </a:extLst>
          </p:cNvPr>
          <p:cNvSpPr txBox="1"/>
          <p:nvPr/>
        </p:nvSpPr>
        <p:spPr>
          <a:xfrm>
            <a:off x="3784797" y="3420200"/>
            <a:ext cx="1269365" cy="253916"/>
          </a:xfrm>
          <a:prstGeom prst="rect">
            <a:avLst/>
          </a:prstGeom>
          <a:noFill/>
          <a:ln w="12700">
            <a:solidFill>
              <a:srgbClr val="0033CC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black"/>
                </a:solidFill>
              </a:rPr>
              <a:t>大语言模型对比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5" name="右箭头 163">
            <a:extLst>
              <a:ext uri="{FF2B5EF4-FFF2-40B4-BE49-F238E27FC236}">
                <a16:creationId xmlns:a16="http://schemas.microsoft.com/office/drawing/2014/main" id="{3DC29850-1132-B240-C40E-50F3B746FF9B}"/>
              </a:ext>
            </a:extLst>
          </p:cNvPr>
          <p:cNvSpPr/>
          <p:nvPr/>
        </p:nvSpPr>
        <p:spPr bwMode="auto">
          <a:xfrm rot="5400000">
            <a:off x="4264289" y="3776590"/>
            <a:ext cx="310379" cy="228718"/>
          </a:xfrm>
          <a:prstGeom prst="rightArrow">
            <a:avLst>
              <a:gd name="adj1" fmla="val 41841"/>
              <a:gd name="adj2" fmla="val 50000"/>
            </a:avLst>
          </a:prstGeom>
          <a:solidFill>
            <a:srgbClr val="061F96"/>
          </a:solidFill>
          <a:ln>
            <a:noFill/>
          </a:ln>
          <a:effectLst/>
        </p:spPr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6" name="文本框 47">
            <a:extLst>
              <a:ext uri="{FF2B5EF4-FFF2-40B4-BE49-F238E27FC236}">
                <a16:creationId xmlns:a16="http://schemas.microsoft.com/office/drawing/2014/main" id="{C2564D8B-7D75-5EF4-4D20-56CF5313F13E}"/>
              </a:ext>
            </a:extLst>
          </p:cNvPr>
          <p:cNvSpPr txBox="1"/>
          <p:nvPr/>
        </p:nvSpPr>
        <p:spPr>
          <a:xfrm>
            <a:off x="3784797" y="4081684"/>
            <a:ext cx="1269365" cy="415498"/>
          </a:xfrm>
          <a:prstGeom prst="rect">
            <a:avLst/>
          </a:prstGeom>
          <a:noFill/>
          <a:ln w="12700">
            <a:solidFill>
              <a:srgbClr val="0033CC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black"/>
                </a:solidFill>
              </a:rPr>
              <a:t>直击错误点</a:t>
            </a:r>
            <a:endParaRPr lang="en-US" altLang="zh-CN" dirty="0">
              <a:solidFill>
                <a:prstClr val="black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black"/>
                </a:solidFill>
              </a:rPr>
              <a:t>效率大幅提升</a:t>
            </a:r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196048BE-BEB5-79A0-769B-0D2565DEC8E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-816"/>
          <a:stretch/>
        </p:blipFill>
        <p:spPr>
          <a:xfrm>
            <a:off x="6983613" y="3123516"/>
            <a:ext cx="2430756" cy="1328746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7BC9750-BA0E-5872-F483-55E323EDA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40" y="4797294"/>
            <a:ext cx="2357719" cy="176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矩形 1028">
            <a:extLst>
              <a:ext uri="{FF2B5EF4-FFF2-40B4-BE49-F238E27FC236}">
                <a16:creationId xmlns:a16="http://schemas.microsoft.com/office/drawing/2014/main" id="{813AD956-24A3-58AA-587E-35045AD97B05}"/>
              </a:ext>
            </a:extLst>
          </p:cNvPr>
          <p:cNvSpPr/>
          <p:nvPr/>
        </p:nvSpPr>
        <p:spPr>
          <a:xfrm>
            <a:off x="569497" y="4746515"/>
            <a:ext cx="2468662" cy="1869887"/>
          </a:xfrm>
          <a:prstGeom prst="rect">
            <a:avLst/>
          </a:prstGeom>
          <a:noFill/>
          <a:ln w="19050" cap="flat" cmpd="sng" algn="ctr">
            <a:solidFill>
              <a:srgbClr val="3333CC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31" name="箭头: 下 61">
            <a:extLst>
              <a:ext uri="{FF2B5EF4-FFF2-40B4-BE49-F238E27FC236}">
                <a16:creationId xmlns:a16="http://schemas.microsoft.com/office/drawing/2014/main" id="{48EED3DF-ABAD-183F-4FF0-9E96719DAFC4}"/>
              </a:ext>
            </a:extLst>
          </p:cNvPr>
          <p:cNvSpPr/>
          <p:nvPr/>
        </p:nvSpPr>
        <p:spPr bwMode="auto">
          <a:xfrm rot="16200000">
            <a:off x="3466109" y="5337141"/>
            <a:ext cx="304373" cy="687705"/>
          </a:xfrm>
          <a:prstGeom prst="downArrow">
            <a:avLst/>
          </a:prstGeom>
          <a:noFill/>
          <a:ln w="19050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95"/>
            <a:endParaRPr lang="zh-CN" altLang="en-US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3" name="矩形 1032">
            <a:extLst>
              <a:ext uri="{FF2B5EF4-FFF2-40B4-BE49-F238E27FC236}">
                <a16:creationId xmlns:a16="http://schemas.microsoft.com/office/drawing/2014/main" id="{2A9F5F9B-6AA2-F70A-71F9-E1E4F1B43524}"/>
              </a:ext>
            </a:extLst>
          </p:cNvPr>
          <p:cNvSpPr/>
          <p:nvPr/>
        </p:nvSpPr>
        <p:spPr>
          <a:xfrm>
            <a:off x="4135456" y="4746515"/>
            <a:ext cx="5275244" cy="1869887"/>
          </a:xfrm>
          <a:prstGeom prst="rect">
            <a:avLst/>
          </a:prstGeom>
          <a:noFill/>
          <a:ln w="19050" cap="flat" cmpd="sng" algn="ctr">
            <a:solidFill>
              <a:srgbClr val="3333CC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36" name="图片 1035">
            <a:extLst>
              <a:ext uri="{FF2B5EF4-FFF2-40B4-BE49-F238E27FC236}">
                <a16:creationId xmlns:a16="http://schemas.microsoft.com/office/drawing/2014/main" id="{DB0B48DF-669D-B4E5-3C27-BD17352A679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0666" r="3473" b="27975"/>
          <a:stretch/>
        </p:blipFill>
        <p:spPr>
          <a:xfrm>
            <a:off x="4181358" y="4879183"/>
            <a:ext cx="5155145" cy="1674954"/>
          </a:xfrm>
          <a:prstGeom prst="rect">
            <a:avLst/>
          </a:prstGeom>
        </p:spPr>
      </p:pic>
      <p:sp>
        <p:nvSpPr>
          <p:cNvPr id="1037" name="椭圆 1036">
            <a:extLst>
              <a:ext uri="{FF2B5EF4-FFF2-40B4-BE49-F238E27FC236}">
                <a16:creationId xmlns:a16="http://schemas.microsoft.com/office/drawing/2014/main" id="{F095E1C8-5819-38BF-8429-5CCD66DBD478}"/>
              </a:ext>
            </a:extLst>
          </p:cNvPr>
          <p:cNvSpPr/>
          <p:nvPr/>
        </p:nvSpPr>
        <p:spPr>
          <a:xfrm>
            <a:off x="3111310" y="5157203"/>
            <a:ext cx="956245" cy="327179"/>
          </a:xfrm>
          <a:prstGeom prst="ellipse">
            <a:avLst/>
          </a:prstGeom>
          <a:solidFill>
            <a:srgbClr val="0033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交作业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5EEC75-184F-14AC-97FB-495EFDC891B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0" y="366837"/>
            <a:ext cx="2280698" cy="6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01"/>
    </mc:Choice>
    <mc:Fallback xmlns="">
      <p:transition spd="slow" advTm="1420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44450"/>
            <a:ext cx="8915400" cy="1008063"/>
          </a:xfrm>
        </p:spPr>
        <p:txBody>
          <a:bodyPr/>
          <a:lstStyle/>
          <a:p>
            <a:pPr algn="l">
              <a:defRPr/>
            </a:pPr>
            <a:r>
              <a:rPr lang="zh-CN" altLang="en-US" sz="3600" b="1" kern="1200" dirty="0">
                <a:solidFill>
                  <a:srgbClr val="8E0000"/>
                </a:solidFill>
                <a:latin typeface="微软雅黑" pitchFamily="34" charset="-122"/>
                <a:ea typeface="微软雅黑" pitchFamily="34" charset="-122"/>
              </a:rPr>
              <a:t>社会价值与商业模式</a:t>
            </a:r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E44DEB59-386D-46C5-B13D-C8F2889C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441" y="6476509"/>
            <a:ext cx="1002274" cy="266602"/>
          </a:xfrm>
        </p:spPr>
        <p:txBody>
          <a:bodyPr/>
          <a:lstStyle/>
          <a:p>
            <a:pPr>
              <a:defRPr/>
            </a:pPr>
            <a:fld id="{F0548F07-C921-477C-93AE-EE81E7406299}" type="slidenum">
              <a:rPr lang="zh-CN" altLang="en-US" smtClean="0"/>
              <a:t>7</a:t>
            </a:fld>
            <a:endParaRPr lang="en-US" altLang="zh-CN" dirty="0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0F89E705-D5DF-4B64-7E87-0D3642030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13" y="1324411"/>
            <a:ext cx="9030215" cy="5880633"/>
          </a:xfrm>
        </p:spPr>
        <p:txBody>
          <a:bodyPr/>
          <a:lstStyle/>
          <a:p>
            <a:pPr marL="342900" lvl="1" indent="-34290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85000"/>
              <a:buFont typeface="Wingdings" pitchFamily="2" charset="2"/>
              <a:buChar char="p"/>
              <a:defRPr/>
            </a:pPr>
            <a:r>
              <a:rPr lang="zh-CN" altLang="en-US" b="1" kern="1200" dirty="0">
                <a:latin typeface="微软雅黑" pitchFamily="34" charset="-122"/>
                <a:ea typeface="微软雅黑" pitchFamily="34" charset="-122"/>
                <a:cs typeface="+mj-cs"/>
              </a:rPr>
              <a:t>社会价值</a:t>
            </a:r>
            <a:endParaRPr lang="en-US" altLang="zh-CN" b="1" kern="1200" dirty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800100" marR="0" lvl="2" indent="-342900" defTabSz="914400" latinLnBrk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800" b="1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提升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学习效率</a:t>
            </a:r>
            <a:r>
              <a:rPr lang="zh-CN" altLang="en-US" sz="1800" b="1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，节约时间</a:t>
            </a:r>
            <a:endParaRPr lang="en-US" altLang="zh-CN" sz="1800" b="1" kern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800100" lvl="2" indent="-3429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altLang="zh-CN" sz="1800" b="1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AI</a:t>
            </a:r>
            <a:r>
              <a:rPr lang="zh-CN" altLang="en-US" sz="1800" b="1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纠错，直击</a:t>
            </a:r>
            <a:r>
              <a:rPr lang="zh-CN" altLang="en-US" sz="1800" b="1" kern="12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知识薄弱点</a:t>
            </a:r>
            <a:endParaRPr lang="en-US" altLang="zh-CN" sz="1800" b="1" kern="1200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lvl="2" indent="-3429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1800" b="1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学生方面</a:t>
            </a:r>
            <a:r>
              <a:rPr lang="zh-CN" altLang="en-US" sz="1800" b="1" kern="12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无需操作</a:t>
            </a:r>
            <a:endParaRPr lang="en-US" altLang="zh-CN" sz="1800" b="1" kern="1200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lvl="2" indent="-3429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1800" b="1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老师方面</a:t>
            </a:r>
            <a:r>
              <a:rPr lang="zh-CN" altLang="en-US" sz="1800" b="1" kern="12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节省精力</a:t>
            </a:r>
            <a:endParaRPr lang="en-US" altLang="zh-CN" sz="1800" b="1" kern="1200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lvl="2" indent="-3429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Ø"/>
              <a:defRPr/>
            </a:pPr>
            <a:endParaRPr lang="en-US" altLang="zh-CN" sz="1800" b="1" kern="1200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lvl="1" indent="-342900">
              <a:lnSpc>
                <a:spcPct val="125000"/>
              </a:lnSpc>
              <a:spcBef>
                <a:spcPts val="300"/>
              </a:spcBef>
              <a:spcAft>
                <a:spcPts val="600"/>
              </a:spcAft>
              <a:buClr>
                <a:srgbClr val="C00000"/>
              </a:buClr>
              <a:buSzPct val="85000"/>
              <a:buFont typeface="Wingdings" pitchFamily="2" charset="2"/>
              <a:buChar char="p"/>
              <a:defRPr/>
            </a:pPr>
            <a:r>
              <a:rPr lang="zh-CN" altLang="en-US" b="1" kern="1200" dirty="0">
                <a:latin typeface="微软雅黑" pitchFamily="34" charset="-122"/>
                <a:ea typeface="微软雅黑" pitchFamily="34" charset="-122"/>
                <a:cs typeface="+mj-cs"/>
              </a:rPr>
              <a:t>商业模式</a:t>
            </a:r>
            <a:endParaRPr lang="en-US" altLang="zh-CN" b="1" kern="1200" dirty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800100" lvl="2" indent="-3429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1800" b="1" kern="12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推广易</a:t>
            </a:r>
            <a:r>
              <a:rPr lang="zh-CN" altLang="en-US" sz="18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（直接在老师群体内宣传，推广成本较低）</a:t>
            </a:r>
            <a:endParaRPr lang="en-US" altLang="zh-CN" sz="1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800100" lvl="2" indent="-3429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1800" b="1" kern="12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单价高</a:t>
            </a:r>
            <a:r>
              <a:rPr lang="zh-CN" altLang="en-US" sz="18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（老师长期使用，单价较高）</a:t>
            </a:r>
            <a:endParaRPr lang="en-US" altLang="zh-CN" sz="1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800100" lvl="2" indent="-34290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1800" b="1" kern="12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转化率高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（接触到相关产品能够进一步提升收费效率）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51FFF2-3354-DF37-BEC1-4EB6354744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0" y="366837"/>
            <a:ext cx="2280698" cy="6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5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48"/>
    </mc:Choice>
    <mc:Fallback xmlns="">
      <p:transition spd="slow" advTm="8548"/>
    </mc:Fallback>
  </mc:AlternateContent>
</p:sld>
</file>

<file path=ppt/theme/theme1.xml><?xml version="1.0" encoding="utf-8"?>
<a:theme xmlns:a="http://schemas.openxmlformats.org/drawingml/2006/main" name="Presentation">
  <a:themeElements>
    <a:clrScheme name="演示稿（水平） 9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99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8A00"/>
      </a:accent6>
      <a:hlink>
        <a:srgbClr val="666699"/>
      </a:hlink>
      <a:folHlink>
        <a:srgbClr val="999966"/>
      </a:folHlink>
    </a:clrScheme>
    <a:fontScheme name="演示稿（水平）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演示稿（水平）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稿（水平）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稿（水平）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稿（水平）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稿（水平）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稿（水平）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稿（水平）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稿（水平）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稿（水平） 9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8A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117844</TotalTime>
  <Words>335</Words>
  <Application>Microsoft Office PowerPoint</Application>
  <PresentationFormat>A4 纸张(210x297 毫米)</PresentationFormat>
  <Paragraphs>89</Paragraphs>
  <Slides>7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等线</vt:lpstr>
      <vt:lpstr>宋体</vt:lpstr>
      <vt:lpstr>微软雅黑</vt:lpstr>
      <vt:lpstr>Arial</vt:lpstr>
      <vt:lpstr>Times New Roman</vt:lpstr>
      <vt:lpstr>Wingdings</vt:lpstr>
      <vt:lpstr>Presentation</vt:lpstr>
      <vt:lpstr> SolveGPT AI数学助教</vt:lpstr>
      <vt:lpstr>Demo图片说明</vt:lpstr>
      <vt:lpstr>Demo</vt:lpstr>
      <vt:lpstr>项目背景</vt:lpstr>
      <vt:lpstr>产品形态——老师视角</vt:lpstr>
      <vt:lpstr>产品形态——学生视角</vt:lpstr>
      <vt:lpstr>社会价值与商业模式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信息物理系统资源优化和控制研究</dc:title>
  <dc:creator>Shibo</dc:creator>
  <cp:lastModifiedBy>zhang hongshen</cp:lastModifiedBy>
  <cp:revision>6086</cp:revision>
  <cp:lastPrinted>2021-09-20T12:50:46Z</cp:lastPrinted>
  <dcterms:created xsi:type="dcterms:W3CDTF">2012-03-19T12:03:10Z</dcterms:created>
  <dcterms:modified xsi:type="dcterms:W3CDTF">2023-10-14T12:10:42Z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TC060874522052</vt:lpwstr>
  </property>
</Properties>
</file>